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4D11"/>
    <a:srgbClr val="0000FF"/>
    <a:srgbClr val="FFFFFF"/>
    <a:srgbClr val="0033CC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0A8D41-4234-4DEC-A295-12AC111D8D00}" v="59" dt="2026-01-18T08:22:23.892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>
      <p:cViewPr>
        <p:scale>
          <a:sx n="25" d="100"/>
          <a:sy n="25" d="100"/>
        </p:scale>
        <p:origin x="2838" y="-1866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0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4805-4075-93F2-246E0587D308}"/>
            </c:ext>
          </c:extLst>
        </c:ser>
        <c:ser>
          <c:idx val="1"/>
          <c:order val="1"/>
          <c:spPr>
            <a:gradFill rotWithShape="0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4805-4075-93F2-246E0587D308}"/>
            </c:ext>
          </c:extLst>
        </c:ser>
        <c:ser>
          <c:idx val="2"/>
          <c:order val="2"/>
          <c:spPr>
            <a:gradFill rotWithShape="0">
              <a:gsLst>
                <a:gs pos="0">
                  <a:srgbClr val="DCFFA0"/>
                </a:gs>
                <a:gs pos="100000">
                  <a:srgbClr val="A0CA4A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4805-4075-93F2-246E0587D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178128"/>
        <c:axId val="1"/>
      </c:barChart>
      <c:catAx>
        <c:axId val="17717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992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77178128"/>
        <c:crosses val="autoZero"/>
        <c:crossBetween val="between"/>
      </c:valAx>
      <c:spPr>
        <a:noFill/>
        <a:ln w="23939">
          <a:noFill/>
        </a:ln>
      </c:spPr>
    </c:plotArea>
    <c:legend>
      <c:legendPos val="r"/>
      <c:layout>
        <c:manualLayout>
          <c:xMode val="edge"/>
          <c:yMode val="edge"/>
          <c:x val="0.91411451398135823"/>
          <c:y val="0.41860465116279072"/>
          <c:w val="7.456724367509987E-2"/>
          <c:h val="0.2110912343470483"/>
        </c:manualLayout>
      </c:layout>
      <c:overlay val="0"/>
      <c:spPr>
        <a:noFill/>
        <a:ln w="2393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6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ADA8435-22F5-A681-1513-2018F50F97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41ACD6-F2E6-54AA-D026-B531200399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F0B1B68-746E-D8B9-53C0-35DF4837039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4CD451A-FE2A-461A-C2F0-EA8D609821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0C9502F-D338-03A2-AD2D-89FDE9FEE1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074676D-E54A-6C61-3A46-37A7B052A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F33803-9D25-4E39-861C-0A8F12B9C81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CFD8D1-5954-721A-1F45-6AF8FE255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2AAB7C-4B42-E7F1-B346-53A2ACA2A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89B2AB-A163-58BE-4811-48C42C0259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ED36-0C53-4A87-9C92-DD0175C4BE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73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05D2CB-7C59-AF1E-7685-C67938EE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73205-B164-1482-04B2-8E1F481A2D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74FA0-3286-69F5-0201-C9E1583E9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9FD64-CE1C-48DC-9770-78C742F8A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60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D3FC9D-2E55-2F1A-D94A-899D1BEE2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C59D4-31D1-C57D-4536-02B3FB2B3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9852D-A6CC-12D2-B169-661479F3A6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32D10-696E-4D91-A2D0-3829B5B536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A240BC-E9DA-A485-33DE-2D1163B18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59399D-BED0-5E62-A513-00866BAED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07116-00E6-55EF-5F87-57171B4D1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097A-BB3E-4856-B0E2-A89E7CFED3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506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E2246B-AD61-E581-F316-B49A38C1A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063072-BA6A-E711-74C4-AABE10BC8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B15EED-958D-7D49-B3BF-5F5861F18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C08C1-F932-4928-80F5-8028DC5763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455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35F95-FC25-BB52-8242-B48474E52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B3740F-C246-1AA6-4ED6-D8AF7EE67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BE0029-2921-88F6-2D89-ADA90F026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E7492-EF25-4774-B191-F88696641B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57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075D18-F022-D8AF-3C88-E9E8923A6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BF6A38-06EA-1348-ADC9-278AC2AF2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5DFE07-1CE1-4524-AD57-CDAED6383C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01B6-E254-4CE5-BD94-FEBC3A4868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553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C231AE-72C2-D189-9B36-91F92FEBC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11D9D3-E671-1732-6F25-E098ACB9C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ED1F78-2B9A-7704-7AF3-20E435C50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DE704-47D8-4A98-BD99-BE4B8603EC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966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B4EB1E-5F72-F3DF-5B97-144A44FF1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2793E44-2A2C-F924-9605-8A523DFA6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9F8781-49EA-F68D-45E7-43CA8717B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C08D-E639-4376-A87F-FEC7FFBCD8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502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2A88F-FF3A-03A1-44AA-AC479CE9F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7C4C1-AEEC-0C3C-1106-C3303770C8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206509-C55A-24E1-37F1-A39EF8EE8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6760-2DCF-4C7B-9403-8C35F57D1B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59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C9B49-45A0-0E5A-FD46-3C434553B7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357CC0-BD1F-50A0-4E71-7BF0042CA4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42C8F-6484-3886-4F3D-E5261AB03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D8CE1-3B4C-431A-86DA-6D4054683C9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27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53DCF8-CE8E-9782-EEF5-346E83C54A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86EE3B-3D8A-BEC7-C5AA-AB28049B32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E84E5A-E402-D4EF-181F-97AE4B980AA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6FA077-97AA-5B1A-BC15-C50ED99074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C73B435-7BC9-ADFC-0B67-B579F361AF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/>
            </a:lvl1pPr>
          </a:lstStyle>
          <a:p>
            <a:pPr>
              <a:defRPr/>
            </a:pPr>
            <a:fld id="{D1053E1C-14B6-4F1C-B078-A26227595E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>
            <a:extLst>
              <a:ext uri="{FF2B5EF4-FFF2-40B4-BE49-F238E27FC236}">
                <a16:creationId xmlns:a16="http://schemas.microsoft.com/office/drawing/2014/main" id="{AE61759B-9E95-D9DE-9B5F-ED456444D203}"/>
              </a:ext>
            </a:extLst>
          </p:cNvPr>
          <p:cNvSpPr txBox="1"/>
          <p:nvPr/>
        </p:nvSpPr>
        <p:spPr>
          <a:xfrm>
            <a:off x="1147763" y="5524500"/>
            <a:ext cx="30110112" cy="22129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pt-BR" sz="65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do trabalho Arial, negrito, corpo 72pt, podendo ser reduzido para até corpo 60, caso a quantidade de texto ultrapasse este espaço delimitado</a:t>
            </a:r>
            <a:endParaRPr lang="en-US" sz="65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31875F46-9615-A30E-8B72-82BB4DF11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8037513"/>
            <a:ext cx="27544712" cy="22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Nomes dos autor1: </a:t>
            </a:r>
            <a:r>
              <a:rPr lang="pt-BR" altLang="pt-BR" sz="3600" b="1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, negrito, corpo 36pt </a:t>
            </a:r>
            <a:r>
              <a:rPr lang="pt-BR" altLang="pt-BR" sz="3600" dirty="0">
                <a:latin typeface="Calibri" panose="020F0502020204030204" pitchFamily="34" charset="0"/>
                <a:cs typeface="Geneva" pitchFamily="34" charset="0"/>
              </a:rPr>
              <a:t>-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 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Instituições; unidade acadêmica e endereço eletrônico: </a:t>
            </a:r>
            <a:r>
              <a:rPr lang="pt-BR" altLang="pt-BR" sz="2800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, regular, corpo 28pt</a:t>
            </a:r>
            <a:endParaRPr lang="pt-BR" altLang="pt-BR" sz="4000" dirty="0">
              <a:latin typeface="Calibri" panose="020F0502020204030204" pitchFamily="34" charset="0"/>
              <a:cs typeface="Geneva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Nomes dos autor2: </a:t>
            </a:r>
            <a:r>
              <a:rPr lang="pt-BR" altLang="pt-BR" sz="3600" b="1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, negrito, corpo 36pt </a:t>
            </a:r>
            <a:r>
              <a:rPr lang="pt-BR" altLang="pt-BR" sz="3600" dirty="0">
                <a:latin typeface="Calibri" panose="020F0502020204030204" pitchFamily="34" charset="0"/>
                <a:cs typeface="Geneva" pitchFamily="34" charset="0"/>
              </a:rPr>
              <a:t>-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 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Instituições; unidade acadêmica e endereço eletrônico: </a:t>
            </a:r>
            <a:r>
              <a:rPr lang="pt-BR" altLang="pt-BR" sz="2800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, regular, corpo 28pt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Nomes dos autor3: </a:t>
            </a:r>
            <a:r>
              <a:rPr lang="pt-BR" altLang="pt-BR" sz="3600" b="1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, negrito, corpo 36pt </a:t>
            </a:r>
            <a:r>
              <a:rPr lang="pt-BR" altLang="pt-BR" sz="3600" dirty="0">
                <a:latin typeface="Calibri" panose="020F0502020204030204" pitchFamily="34" charset="0"/>
                <a:cs typeface="Geneva" pitchFamily="34" charset="0"/>
              </a:rPr>
              <a:t>-</a:t>
            </a:r>
            <a:r>
              <a:rPr lang="pt-BR" altLang="pt-BR" sz="3600" b="1" dirty="0">
                <a:latin typeface="Calibri" panose="020F0502020204030204" pitchFamily="34" charset="0"/>
                <a:cs typeface="Geneva" pitchFamily="34" charset="0"/>
              </a:rPr>
              <a:t> 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Instituições; unidade acadêmica e endereço eletrônico: </a:t>
            </a:r>
            <a:r>
              <a:rPr lang="pt-BR" altLang="pt-BR" sz="2800" dirty="0" err="1">
                <a:latin typeface="Calibri" panose="020F0502020204030204" pitchFamily="34" charset="0"/>
                <a:cs typeface="Geneva" pitchFamily="34" charset="0"/>
              </a:rPr>
              <a:t>arial</a:t>
            </a:r>
            <a:r>
              <a:rPr lang="pt-BR" altLang="pt-BR" sz="2800" dirty="0">
                <a:latin typeface="Calibri" panose="020F0502020204030204" pitchFamily="34" charset="0"/>
                <a:cs typeface="Geneva" pitchFamily="34" charset="0"/>
              </a:rPr>
              <a:t>, regular, corpo 28pt  </a:t>
            </a:r>
            <a:r>
              <a:rPr lang="pt-BR" altLang="pt-BR" sz="4000" dirty="0">
                <a:latin typeface="Calibri" panose="020F0502020204030204" pitchFamily="34" charset="0"/>
                <a:cs typeface="Geneva" pitchFamily="34" charset="0"/>
              </a:rPr>
              <a:t> 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20989030-7E10-6F91-D89E-29D04F1F1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7237075"/>
            <a:ext cx="14400212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METODOLOGIA</a:t>
            </a: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 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:a16="http://schemas.microsoft.com/office/drawing/2014/main" id="{CE4579F4-3708-608E-37C0-671780C2D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2088138"/>
            <a:ext cx="14400213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CONSIDERAÇÕES FINAIS</a:t>
            </a:r>
          </a:p>
          <a:p>
            <a:pPr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8B9C7DFB-E959-53E9-EF73-A71BEBA4E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7376100"/>
            <a:ext cx="144002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REFERÊNCIAS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Referências em NEGRITO não em Itálico.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Exemplo: </a:t>
            </a:r>
          </a:p>
          <a:p>
            <a:pPr algn="just" eaLnBrk="1" hangingPunct="1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SONTAG, Susan.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Diante da dor dos outros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São Paulo: Companhia das Letras, 2003.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</p:txBody>
      </p:sp>
      <p:sp>
        <p:nvSpPr>
          <p:cNvPr id="3079" name="Subtitle 2">
            <a:extLst>
              <a:ext uri="{FF2B5EF4-FFF2-40B4-BE49-F238E27FC236}">
                <a16:creationId xmlns:a16="http://schemas.microsoft.com/office/drawing/2014/main" id="{F783FED7-3521-10A2-7E39-0BF66CD01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4606250"/>
            <a:ext cx="14400212" cy="1064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RESULTADOS E DISCUSSÃO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64" name="Table 16">
            <a:extLst>
              <a:ext uri="{FF2B5EF4-FFF2-40B4-BE49-F238E27FC236}">
                <a16:creationId xmlns:a16="http://schemas.microsoft.com/office/drawing/2014/main" id="{241E6DF9-F0E9-7EDE-D748-5CF261FBCD37}"/>
              </a:ext>
            </a:extLst>
          </p:cNvPr>
          <p:cNvGraphicFramePr>
            <a:graphicFrameLocks noGrp="1"/>
          </p:cNvGraphicFramePr>
          <p:nvPr/>
        </p:nvGraphicFramePr>
        <p:xfrm>
          <a:off x="1146175" y="35471100"/>
          <a:ext cx="14317665" cy="46561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63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4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5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0" name="Rectangle 37">
            <a:extLst>
              <a:ext uri="{FF2B5EF4-FFF2-40B4-BE49-F238E27FC236}">
                <a16:creationId xmlns:a16="http://schemas.microsoft.com/office/drawing/2014/main" id="{B64B2E79-7231-7620-7008-0C04748527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4913" y="4787900"/>
            <a:ext cx="30052962" cy="50800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1" name="Rectangle 37">
            <a:extLst>
              <a:ext uri="{FF2B5EF4-FFF2-40B4-BE49-F238E27FC236}">
                <a16:creationId xmlns:a16="http://schemas.microsoft.com/office/drawing/2014/main" id="{0C855B05-5B2D-5BDE-55E3-F514C5A2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10706100"/>
            <a:ext cx="29960888" cy="46038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2" name="Subtitle 2">
            <a:extLst>
              <a:ext uri="{FF2B5EF4-FFF2-40B4-BE49-F238E27FC236}">
                <a16:creationId xmlns:a16="http://schemas.microsoft.com/office/drawing/2014/main" id="{A4855E5A-EED5-8B31-D8FD-5D5DFFD0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1857038"/>
            <a:ext cx="144002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INTRODUÇÃO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Corpo do texto Arial regular tamanho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32pt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, podendo ser reduzido para até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24pt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, caso a quantidade de texto ultrapasse o espaço delimitado.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2" name="Objeto 10">
            <a:extLst>
              <a:ext uri="{FF2B5EF4-FFF2-40B4-BE49-F238E27FC236}">
                <a16:creationId xmlns:a16="http://schemas.microsoft.com/office/drawing/2014/main" id="{09FB09B1-FB78-3633-B896-966DFE77E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329720"/>
              </p:ext>
            </p:extLst>
          </p:nvPr>
        </p:nvGraphicFramePr>
        <p:xfrm>
          <a:off x="16857662" y="12120563"/>
          <a:ext cx="14400212" cy="543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14" name="CaixaDeTexto 1">
            <a:extLst>
              <a:ext uri="{FF2B5EF4-FFF2-40B4-BE49-F238E27FC236}">
                <a16:creationId xmlns:a16="http://schemas.microsoft.com/office/drawing/2014/main" id="{00D85B0F-1121-E3F8-4E98-C28C93D9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03479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Tabela 1 -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Silva (2010).</a:t>
            </a:r>
          </a:p>
        </p:txBody>
      </p:sp>
      <p:sp>
        <p:nvSpPr>
          <p:cNvPr id="3115" name="CaixaDeTexto 18">
            <a:extLst>
              <a:ext uri="{FF2B5EF4-FFF2-40B4-BE49-F238E27FC236}">
                <a16:creationId xmlns:a16="http://schemas.microsoft.com/office/drawing/2014/main" id="{77E44BED-A480-CEA2-6EFC-A67DDB364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17372012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Gráfico 1 -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Silva (2010).</a:t>
            </a:r>
          </a:p>
        </p:txBody>
      </p:sp>
      <p:sp>
        <p:nvSpPr>
          <p:cNvPr id="3116" name="CaixaDeTexto 19">
            <a:extLst>
              <a:ext uri="{FF2B5EF4-FFF2-40B4-BE49-F238E27FC236}">
                <a16:creationId xmlns:a16="http://schemas.microsoft.com/office/drawing/2014/main" id="{561A3F91-AAFB-6CD8-317A-38491384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26024681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2 -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Silva (2010).</a:t>
            </a:r>
          </a:p>
        </p:txBody>
      </p:sp>
      <p:sp>
        <p:nvSpPr>
          <p:cNvPr id="3117" name="Retângulo 2">
            <a:extLst>
              <a:ext uri="{FF2B5EF4-FFF2-40B4-BE49-F238E27FC236}">
                <a16:creationId xmlns:a16="http://schemas.microsoft.com/office/drawing/2014/main" id="{7E9624D0-1950-AE34-BB73-F1DB193F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62" y="27505025"/>
            <a:ext cx="14660562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</a:t>
            </a:r>
            <a:endParaRPr lang="pt-BR" alt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A0EE2D0-5697-3688-4492-E32A61F741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2395" y="1428954"/>
            <a:ext cx="11795983" cy="223955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805BEB-8071-67B0-61E5-8C7606C753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616" y="1275844"/>
            <a:ext cx="4520802" cy="254577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6BC22D-3322-84F3-17E0-1265813DDDF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2450789" y="2201837"/>
            <a:ext cx="4995862" cy="69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>
                <a:latin typeface="Calibri" panose="020F0502020204030204" pitchFamily="34" charset="0"/>
                <a:cs typeface="Geneva" pitchFamily="34" charset="0"/>
              </a:rPr>
              <a:t>realização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DA1CCB-5BD9-524F-D832-C10452C8E53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913171" y="2201836"/>
            <a:ext cx="4662693" cy="69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>
                <a:latin typeface="Calibri" panose="020F0502020204030204" pitchFamily="34" charset="0"/>
                <a:cs typeface="Geneva" pitchFamily="34" charset="0"/>
              </a:rPr>
              <a:t>apoio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4E1A246-78C8-9B68-8E29-30D80CBF08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1" t="-1109" r="-879" b="-1174"/>
          <a:stretch>
            <a:fillRect/>
          </a:stretch>
        </p:blipFill>
        <p:spPr>
          <a:xfrm>
            <a:off x="16857662" y="18886489"/>
            <a:ext cx="14660563" cy="7040766"/>
          </a:xfrm>
          <a:prstGeom prst="rect">
            <a:avLst/>
          </a:prstGeom>
        </p:spPr>
      </p:pic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B4C7CF19-6698-5E88-01F7-C615FDBDCD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8796" y="1048596"/>
            <a:ext cx="3421541" cy="3000273"/>
          </a:xfrm>
          <a:prstGeom prst="rect">
            <a:avLst/>
          </a:prstGeom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5C23BEA8-FF5C-B984-E85D-40DA8FDCFC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791" y="1836535"/>
            <a:ext cx="5409351" cy="142439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379</Words>
  <Application>Microsoft Office PowerPoint</Application>
  <PresentationFormat>Personalizar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Dalago</dc:creator>
  <cp:lastModifiedBy>Renan Dalago</cp:lastModifiedBy>
  <cp:revision>3</cp:revision>
  <dcterms:created xsi:type="dcterms:W3CDTF">2024-11-17T03:29:32Z</dcterms:created>
  <dcterms:modified xsi:type="dcterms:W3CDTF">2026-02-09T12:54:54Z</dcterms:modified>
</cp:coreProperties>
</file>